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12192000" cy="6858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GCTVLJ+Wingdings-Regular" panose="020B0604020202020204"/>
      <p:regular r:id="rId47"/>
    </p:embeddedFont>
    <p:embeddedFont>
      <p:font typeface="LBWIUA+TrebuchetMS" panose="020B0604020202020204"/>
      <p:regular r:id="rId48"/>
    </p:embeddedFont>
    <p:embeddedFont>
      <p:font typeface="SNRUHG+Wingdings3" panose="020B0604020202020204"/>
      <p:regular r:id="rId49"/>
    </p:embeddedFont>
    <p:embeddedFont>
      <p:font typeface="WKMALN+TrebuchetMS-Bold" panose="020B0604020202020204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27384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74172" y="1335582"/>
            <a:ext cx="6985975" cy="834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270"/>
              </a:lnSpc>
              <a:spcBef>
                <a:spcPts val="0"/>
              </a:spcBef>
              <a:spcAft>
                <a:spcPts val="0"/>
              </a:spcAft>
            </a:pPr>
            <a:r>
              <a:rPr sz="5400" dirty="0">
                <a:solidFill>
                  <a:srgbClr val="90C226"/>
                </a:solidFill>
                <a:latin typeface="LBWIUA+TrebuchetMS"/>
                <a:cs typeface="LBWIUA+TrebuchetMS"/>
              </a:rPr>
              <a:t>A Capstone Project 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8973" y="2682052"/>
            <a:ext cx="1868215" cy="1004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LBWIUA+TrebuchetMS"/>
                <a:cs typeface="LBWIUA+TrebuchetMS"/>
              </a:rPr>
              <a:t>Travel App</a:t>
            </a:r>
          </a:p>
          <a:p>
            <a:pPr marL="713891" marR="0">
              <a:lnSpc>
                <a:spcPts val="3251"/>
              </a:lnSpc>
              <a:spcBef>
                <a:spcPts val="1058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LBWIUA+TrebuchetMS"/>
                <a:cs typeface="LBWIUA+TrebuchetMS"/>
              </a:rPr>
              <a:t>&amp;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8745" y="3789492"/>
            <a:ext cx="2812333" cy="450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LBWIUA+TrebuchetMS"/>
                <a:cs typeface="LBWIUA+TrebuchetMS"/>
              </a:rPr>
              <a:t>Code Playground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8000" y="143706"/>
            <a:ext cx="9842873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User Eric and added as system Administrator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5031" y="227238"/>
            <a:ext cx="9838815" cy="568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Customized the Travel Approval Default Search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4387" y="243626"/>
            <a:ext cx="9486681" cy="568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Customized the Travel Approval Page Layout.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5227" y="63368"/>
            <a:ext cx="6885185" cy="568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Overview of Travel Approval App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774" y="325561"/>
            <a:ext cx="2245741" cy="568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MODULE-2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8774" y="2215889"/>
            <a:ext cx="9128800" cy="392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90C226"/>
                </a:solidFill>
                <a:latin typeface="SNRUHG+Wingdings3"/>
                <a:cs typeface="SNRUHG+Wingdings3"/>
              </a:rPr>
              <a:t></a:t>
            </a:r>
            <a:r>
              <a:rPr sz="1950" spc="498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LBWIUA+TrebuchetMS"/>
                <a:cs typeface="LBWIUA+TrebuchetMS"/>
              </a:rPr>
              <a:t>This Project module mainly focus on adding business logics and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1674" y="2581649"/>
            <a:ext cx="5745909" cy="392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LBWIUA+TrebuchetMS"/>
                <a:cs typeface="LBWIUA+TrebuchetMS"/>
              </a:rPr>
              <a:t>analytics to improve the user experience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8774" y="3074409"/>
            <a:ext cx="9118738" cy="1123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90C226"/>
                </a:solidFill>
                <a:latin typeface="SNRUHG+Wingdings3"/>
                <a:cs typeface="SNRUHG+Wingdings3"/>
              </a:rPr>
              <a:t></a:t>
            </a:r>
            <a:r>
              <a:rPr sz="1950" spc="498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LBWIUA+TrebuchetMS"/>
                <a:cs typeface="LBWIUA+TrebuchetMS"/>
              </a:rPr>
              <a:t>It define Business logic using Validation rules, Roll-up summary</a:t>
            </a:r>
          </a:p>
          <a:p>
            <a:pPr marL="342900" marR="0">
              <a:lnSpc>
                <a:spcPts val="2786"/>
              </a:lnSpc>
              <a:spcBef>
                <a:spcPts val="93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LBWIUA+TrebuchetMS"/>
                <a:cs typeface="LBWIUA+TrebuchetMS"/>
              </a:rPr>
              <a:t>fields, Formulas, Flows &amp; how to track Travel Approvals using</a:t>
            </a:r>
          </a:p>
          <a:p>
            <a:pPr marL="342900" marR="0">
              <a:lnSpc>
                <a:spcPts val="2786"/>
              </a:lnSpc>
              <a:spcBef>
                <a:spcPts val="43"/>
              </a:spcBef>
              <a:spcAft>
                <a:spcPts val="0"/>
              </a:spcAft>
            </a:pPr>
            <a:r>
              <a:rPr sz="2400" dirty="0">
                <a:solidFill>
                  <a:srgbClr val="FFFFFF"/>
                </a:solidFill>
                <a:latin typeface="LBWIUA+TrebuchetMS"/>
                <a:cs typeface="LBWIUA+TrebuchetMS"/>
              </a:rPr>
              <a:t>Reports and Dashboards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9613" y="309174"/>
            <a:ext cx="9924780" cy="1117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Validation rule</a:t>
            </a:r>
          </a:p>
          <a:p>
            <a:pPr marL="0" marR="0">
              <a:lnSpc>
                <a:spcPts val="4180"/>
              </a:lnSpc>
              <a:spcBef>
                <a:spcPts val="139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Trip End date must greater than Trip Start date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774" y="276400"/>
            <a:ext cx="10456833" cy="1117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a Formula field on the Travel Approval</a:t>
            </a:r>
          </a:p>
          <a:p>
            <a:pPr marL="0" marR="0">
              <a:lnSpc>
                <a:spcPts val="4180"/>
              </a:lnSpc>
              <a:spcBef>
                <a:spcPts val="139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Object to show an image based on the status field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0193" y="192867"/>
            <a:ext cx="9112873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 Record Triggered Flow ,Save and Activate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3805" y="225641"/>
            <a:ext cx="10634750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an Approval process for Travel Approval request.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5031" y="292787"/>
            <a:ext cx="10538214" cy="1117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Testing the Approval Process Status is pending and</a:t>
            </a:r>
          </a:p>
          <a:p>
            <a:pPr marL="0" marR="0">
              <a:lnSpc>
                <a:spcPts val="4180"/>
              </a:lnSpc>
              <a:spcBef>
                <a:spcPts val="139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Submit for Approval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9053" y="3629283"/>
            <a:ext cx="2357365" cy="450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1"/>
              </a:lnSpc>
              <a:spcBef>
                <a:spcPts val="0"/>
              </a:spcBef>
              <a:spcAft>
                <a:spcPts val="0"/>
              </a:spcAft>
            </a:pPr>
            <a:r>
              <a:rPr sz="2800" b="1" dirty="0">
                <a:solidFill>
                  <a:srgbClr val="000000"/>
                </a:solidFill>
                <a:latin typeface="WKMALN+TrebuchetMS-Bold"/>
                <a:cs typeface="WKMALN+TrebuchetMS-Bold"/>
              </a:rPr>
              <a:t>Submitted by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9053" y="4056003"/>
            <a:ext cx="6594871" cy="1304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LBWIUA+TrebuchetMS"/>
                <a:cs typeface="LBWIUA+TrebuchetMS"/>
              </a:rPr>
              <a:t>Name: Kaushik Mandaloju</a:t>
            </a:r>
          </a:p>
          <a:p>
            <a:pPr marL="0" marR="0">
              <a:lnSpc>
                <a:spcPts val="3251"/>
              </a:lnSpc>
              <a:spcBef>
                <a:spcPts val="5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LBWIUA+TrebuchetMS"/>
                <a:cs typeface="LBWIUA+TrebuchetMS"/>
              </a:rPr>
              <a:t>Batch: Wipro Salesforce B13 (WIP-SF-13)</a:t>
            </a:r>
          </a:p>
          <a:p>
            <a:pPr marL="0" marR="0">
              <a:lnSpc>
                <a:spcPts val="3251"/>
              </a:lnSpc>
              <a:spcBef>
                <a:spcPts val="10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LBWIUA+TrebuchetMS"/>
                <a:cs typeface="LBWIUA+TrebuchetMS"/>
              </a:rPr>
              <a:t>LMS ID:</a:t>
            </a:r>
            <a:r>
              <a:rPr sz="2800" spc="-17" dirty="0">
                <a:solidFill>
                  <a:srgbClr val="000000"/>
                </a:solidFill>
                <a:latin typeface="LBWIUA+TrebuchetMS"/>
                <a:cs typeface="LBWIUA+TrebuchetMS"/>
              </a:rPr>
              <a:t> </a:t>
            </a:r>
            <a:r>
              <a:rPr sz="2800" dirty="0">
                <a:solidFill>
                  <a:srgbClr val="000000"/>
                </a:solidFill>
                <a:latin typeface="LBWIUA+TrebuchetMS"/>
                <a:cs typeface="LBWIUA+TrebuchetMS"/>
              </a:rPr>
              <a:t>MGSA_532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99053" y="5336164"/>
            <a:ext cx="2881065" cy="450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LBWIUA+TrebuchetMS"/>
                <a:cs typeface="LBWIUA+TrebuchetMS"/>
              </a:rPr>
              <a:t>Date: 27-02-2023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3549" y="292787"/>
            <a:ext cx="9432824" cy="1117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Imported Travel Approval Records Using Data</a:t>
            </a:r>
          </a:p>
          <a:p>
            <a:pPr marL="0" marR="0">
              <a:lnSpc>
                <a:spcPts val="4180"/>
              </a:lnSpc>
              <a:spcBef>
                <a:spcPts val="139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Import Wizard.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6580" y="120723"/>
            <a:ext cx="10168183" cy="568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Travel Approval Reports and Dashboards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32752" y="669690"/>
            <a:ext cx="2018481" cy="568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Module-3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3613" y="2487872"/>
            <a:ext cx="10128093" cy="877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LBWIUA+TrebuchetMS"/>
                <a:cs typeface="LBWIUA+TrebuchetMS"/>
              </a:rPr>
              <a:t>This project module focuses on the coding approach to extend</a:t>
            </a:r>
          </a:p>
          <a:p>
            <a:pPr marL="0" marR="0">
              <a:lnSpc>
                <a:spcPts val="3251"/>
              </a:lnSpc>
              <a:spcBef>
                <a:spcPts val="58"/>
              </a:spcBef>
              <a:spcAft>
                <a:spcPts val="0"/>
              </a:spcAft>
            </a:pPr>
            <a:r>
              <a:rPr sz="2800" dirty="0">
                <a:solidFill>
                  <a:srgbClr val="FFFFFF"/>
                </a:solidFill>
                <a:latin typeface="LBWIUA+TrebuchetMS"/>
                <a:cs typeface="LBWIUA+TrebuchetMS"/>
              </a:rPr>
              <a:t>the functional capabilities of your custom App.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774" y="225641"/>
            <a:ext cx="5347057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 Code Playground App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3934" y="143706"/>
            <a:ext cx="2680527" cy="2460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the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Custom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Object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Customer and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Custom Fields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5484" y="192867"/>
            <a:ext cx="2852312" cy="1485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a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Custom Object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Billing 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5484" y="1655907"/>
            <a:ext cx="2474215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custom Field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26750" y="194465"/>
            <a:ext cx="5014566" cy="1117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3947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Exercise-2</a:t>
            </a:r>
          </a:p>
          <a:p>
            <a:pPr marL="0" marR="0">
              <a:lnSpc>
                <a:spcPts val="4180"/>
              </a:lnSpc>
              <a:spcBef>
                <a:spcPts val="139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Define a String Variable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774" y="668093"/>
            <a:ext cx="3586637" cy="2460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Display the Output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of an integer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variable from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string '10' and then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add 20 to it.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8774" y="4081853"/>
            <a:ext cx="3427644" cy="1485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Used length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method to display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String length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774" y="668093"/>
            <a:ext cx="3360980" cy="1485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Defined a list and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displayed the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outputs using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8774" y="2131133"/>
            <a:ext cx="3450655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different methods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8774" y="3594173"/>
            <a:ext cx="3320048" cy="2948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Use Execute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Anonymous to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define and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execute the code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to display the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value of x=0 to 9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0774" y="209254"/>
            <a:ext cx="2280873" cy="1485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Answer the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following in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True 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0774" y="1672294"/>
            <a:ext cx="1085254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False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05705" y="669690"/>
            <a:ext cx="2093267" cy="568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CONTENT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8774" y="2215889"/>
            <a:ext cx="5013913" cy="884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90C226"/>
                </a:solidFill>
                <a:latin typeface="GCTVLJ+Wingdings-Regular"/>
                <a:cs typeface="GCTVLJ+Wingdings-Regular"/>
              </a:rPr>
              <a:t>Ø</a:t>
            </a:r>
            <a:r>
              <a:rPr sz="1950" spc="663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WKMALN+TrebuchetMS-Bold"/>
                <a:cs typeface="WKMALN+TrebuchetMS-Bold"/>
              </a:rPr>
              <a:t>INTRODUCTION TO SALESFORCE</a:t>
            </a:r>
          </a:p>
          <a:p>
            <a:pPr marL="0" marR="0">
              <a:lnSpc>
                <a:spcPts val="2786"/>
              </a:lnSpc>
              <a:spcBef>
                <a:spcPts val="1093"/>
              </a:spcBef>
              <a:spcAft>
                <a:spcPts val="0"/>
              </a:spcAft>
            </a:pPr>
            <a:r>
              <a:rPr sz="1950" dirty="0">
                <a:solidFill>
                  <a:srgbClr val="90C226"/>
                </a:solidFill>
                <a:latin typeface="GCTVLJ+Wingdings-Regular"/>
                <a:cs typeface="GCTVLJ+Wingdings-Regular"/>
              </a:rPr>
              <a:t>Ø</a:t>
            </a:r>
            <a:r>
              <a:rPr sz="1950" spc="663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WKMALN+TrebuchetMS-Bold"/>
                <a:cs typeface="WKMALN+TrebuchetMS-Bold"/>
              </a:rPr>
              <a:t>MODULE 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8774" y="3201409"/>
            <a:ext cx="1950396" cy="392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90C226"/>
                </a:solidFill>
                <a:latin typeface="GCTVLJ+Wingdings-Regular"/>
                <a:cs typeface="GCTVLJ+Wingdings-Regular"/>
              </a:rPr>
              <a:t>Ø</a:t>
            </a:r>
            <a:r>
              <a:rPr sz="1950" spc="663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WKMALN+TrebuchetMS-Bold"/>
                <a:cs typeface="WKMALN+TrebuchetMS-Bold"/>
              </a:rPr>
              <a:t>MODULE 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8774" y="3694169"/>
            <a:ext cx="1950396" cy="392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90C226"/>
                </a:solidFill>
                <a:latin typeface="GCTVLJ+Wingdings-Regular"/>
                <a:cs typeface="GCTVLJ+Wingdings-Regular"/>
              </a:rPr>
              <a:t>Ø</a:t>
            </a:r>
            <a:r>
              <a:rPr sz="1950" spc="663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04040"/>
                </a:solidFill>
                <a:latin typeface="WKMALN+TrebuchetMS-Bold"/>
                <a:cs typeface="WKMALN+TrebuchetMS-Bold"/>
              </a:rPr>
              <a:t>MODULE 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5483" y="274803"/>
            <a:ext cx="1460698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Answer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5483" y="762483"/>
            <a:ext cx="2113040" cy="1485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the follow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ing in True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Or False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5483" y="3200884"/>
            <a:ext cx="1972832" cy="2948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Program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for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Finding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the Grade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based on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Score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3547" y="258416"/>
            <a:ext cx="1962372" cy="2460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Program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to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execute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Apex - for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loop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774" y="668093"/>
            <a:ext cx="1703585" cy="2460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a Class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to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demonst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rate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8774" y="3106493"/>
            <a:ext cx="1789776" cy="997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constant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s in Apex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774" y="668093"/>
            <a:ext cx="1982192" cy="2948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 a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class to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demo the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use of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interfaces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in apex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774" y="668093"/>
            <a:ext cx="3122934" cy="19730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Demo on DML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Insert Operation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Using Database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Methods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774" y="668093"/>
            <a:ext cx="2438652" cy="2460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Displaying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Records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According to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the required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conditions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8774" y="4081853"/>
            <a:ext cx="2658314" cy="24607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a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Trigger for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Billing Named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Customer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Trigger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773" y="1181408"/>
            <a:ext cx="2761333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Created</a:t>
            </a:r>
            <a:r>
              <a:rPr sz="2500" spc="-60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a</a:t>
            </a:r>
            <a:r>
              <a:rPr sz="2500" spc="-60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Test</a:t>
            </a:r>
            <a:r>
              <a:rPr sz="2500" spc="503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class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for</a:t>
            </a:r>
            <a:r>
              <a:rPr sz="2500" spc="-61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CustomTrigger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8773" y="4610408"/>
            <a:ext cx="2694570" cy="1117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Created</a:t>
            </a:r>
            <a:r>
              <a:rPr sz="2500" spc="-60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a</a:t>
            </a:r>
            <a:r>
              <a:rPr sz="2500" spc="-60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Trigger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for</a:t>
            </a:r>
            <a:r>
              <a:rPr sz="2500" spc="-61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Leads</a:t>
            </a:r>
            <a:r>
              <a:rPr sz="2500" spc="-58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Named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sz="2500" dirty="0">
                <a:solidFill>
                  <a:srgbClr val="90C226"/>
                </a:solidFill>
                <a:latin typeface="Calibri"/>
                <a:cs typeface="Calibri"/>
              </a:rPr>
              <a:t>DisqualifyTestLeads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5741" y="266610"/>
            <a:ext cx="2293937" cy="2948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a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Test class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for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Disqualified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TestLeads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trigger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0774" y="274803"/>
            <a:ext cx="2540865" cy="3436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a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Visualforce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Page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OppView and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displayed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four apex: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outputfields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3548" y="242029"/>
            <a:ext cx="2271282" cy="2948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a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Visualforce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page that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shows a list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of Accounts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linked 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3548" y="3168110"/>
            <a:ext cx="2334820" cy="997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their record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pages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774" y="669690"/>
            <a:ext cx="6615673" cy="568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INTRODUCTION TO SALESFORCE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11762" y="1619551"/>
            <a:ext cx="6660923" cy="2960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90C226"/>
                </a:solidFill>
                <a:latin typeface="SNRUHG+Wingdings3"/>
                <a:cs typeface="SNRUHG+Wingdings3"/>
              </a:rPr>
              <a:t></a:t>
            </a:r>
            <a:r>
              <a:rPr sz="1650" spc="835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Salesforce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cloud-based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software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company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provides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54662" y="1897777"/>
            <a:ext cx="6035392" cy="1389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its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customers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platform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develop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their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own</a:t>
            </a:r>
          </a:p>
          <a:p>
            <a:pPr marL="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applications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without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following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tough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steps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</a:p>
          <a:p>
            <a:pPr marL="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follow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legacy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system.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software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</a:p>
          <a:p>
            <a:pPr marL="0" marR="0">
              <a:lnSpc>
                <a:spcPts val="2000"/>
              </a:lnSpc>
              <a:spcBef>
                <a:spcPts val="159"/>
              </a:spcBef>
              <a:spcAft>
                <a:spcPts val="0"/>
              </a:spcAf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application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once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created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uploaded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onto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cloud</a:t>
            </a:r>
          </a:p>
          <a:p>
            <a:pPr marL="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allowing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end-users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view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11762" y="4195110"/>
            <a:ext cx="6556275" cy="1393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1650" dirty="0">
                <a:solidFill>
                  <a:srgbClr val="90C226"/>
                </a:solidFill>
                <a:latin typeface="SNRUHG+Wingdings3"/>
                <a:cs typeface="SNRUHG+Wingdings3"/>
              </a:rPr>
              <a:t></a:t>
            </a:r>
            <a:r>
              <a:rPr sz="1650" spc="835" dirty="0">
                <a:solidFill>
                  <a:srgbClr val="90C226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Salesforce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currently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providing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various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software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solutions</a:t>
            </a:r>
          </a:p>
          <a:p>
            <a:pPr marL="3429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platforms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developers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create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distribute</a:t>
            </a:r>
          </a:p>
          <a:p>
            <a:pPr marL="34290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custom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software/applications.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Tech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giants</a:t>
            </a:r>
            <a:r>
              <a:rPr sz="2000" spc="-46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like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Google,</a:t>
            </a:r>
          </a:p>
          <a:p>
            <a:pPr marL="3429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Twitter,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Amazon,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Facebook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using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Salesforce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either</a:t>
            </a:r>
          </a:p>
          <a:p>
            <a:pPr marL="34290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form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47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SaaS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-4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PaaS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8257" y="240431"/>
            <a:ext cx="2157140" cy="450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a Vf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8257" y="667151"/>
            <a:ext cx="2719696" cy="21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51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90C226"/>
                </a:solidFill>
                <a:latin typeface="LBWIUA+TrebuchetMS"/>
                <a:cs typeface="LBWIUA+TrebuchetMS"/>
              </a:rPr>
              <a:t>page that uses</a:t>
            </a:r>
          </a:p>
          <a:p>
            <a:pPr marL="0" marR="0">
              <a:lnSpc>
                <a:spcPts val="3251"/>
              </a:lnSpc>
              <a:spcBef>
                <a:spcPts val="58"/>
              </a:spcBef>
              <a:spcAft>
                <a:spcPts val="0"/>
              </a:spcAft>
            </a:pPr>
            <a:r>
              <a:rPr sz="2800" dirty="0">
                <a:solidFill>
                  <a:srgbClr val="90C226"/>
                </a:solidFill>
                <a:latin typeface="LBWIUA+TrebuchetMS"/>
                <a:cs typeface="LBWIUA+TrebuchetMS"/>
              </a:rPr>
              <a:t>an Apex class to</a:t>
            </a:r>
          </a:p>
          <a:p>
            <a:pPr marL="0" marR="0">
              <a:lnSpc>
                <a:spcPts val="3251"/>
              </a:lnSpc>
              <a:spcBef>
                <a:spcPts val="108"/>
              </a:spcBef>
              <a:spcAft>
                <a:spcPts val="0"/>
              </a:spcAft>
            </a:pPr>
            <a:r>
              <a:rPr sz="2800" dirty="0">
                <a:solidFill>
                  <a:srgbClr val="90C226"/>
                </a:solidFill>
                <a:latin typeface="LBWIUA+TrebuchetMS"/>
                <a:cs typeface="LBWIUA+TrebuchetMS"/>
              </a:rPr>
              <a:t>display a list of</a:t>
            </a:r>
          </a:p>
          <a:p>
            <a:pPr marL="0" marR="0">
              <a:lnSpc>
                <a:spcPts val="3251"/>
              </a:lnSpc>
              <a:spcBef>
                <a:spcPts val="58"/>
              </a:spcBef>
              <a:spcAft>
                <a:spcPts val="0"/>
              </a:spcAft>
            </a:pPr>
            <a:r>
              <a:rPr sz="2800" dirty="0">
                <a:solidFill>
                  <a:srgbClr val="90C226"/>
                </a:solidFill>
                <a:latin typeface="LBWIUA+TrebuchetMS"/>
                <a:cs typeface="LBWIUA+TrebuchetMS"/>
              </a:rPr>
              <a:t>cases with the</a:t>
            </a:r>
          </a:p>
          <a:p>
            <a:pPr marL="0" marR="0">
              <a:lnSpc>
                <a:spcPts val="3251"/>
              </a:lnSpc>
              <a:spcBef>
                <a:spcPts val="108"/>
              </a:spcBef>
              <a:spcAft>
                <a:spcPts val="0"/>
              </a:spcAft>
            </a:pPr>
            <a:r>
              <a:rPr sz="2800" dirty="0">
                <a:solidFill>
                  <a:srgbClr val="90C226"/>
                </a:solidFill>
                <a:latin typeface="LBWIUA+TrebuchetMS"/>
                <a:cs typeface="LBWIUA+TrebuchetMS"/>
              </a:rPr>
              <a:t>status of ‘New’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81914" y="309174"/>
            <a:ext cx="2018481" cy="568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80"/>
              </a:lnSpc>
              <a:spcBef>
                <a:spcPts val="0"/>
              </a:spcBef>
              <a:spcAft>
                <a:spcPts val="0"/>
              </a:spcAft>
            </a:pPr>
            <a:r>
              <a:rPr sz="3600" dirty="0">
                <a:solidFill>
                  <a:srgbClr val="90C226"/>
                </a:solidFill>
                <a:latin typeface="LBWIUA+TrebuchetMS"/>
                <a:cs typeface="LBWIUA+TrebuchetMS"/>
              </a:rPr>
              <a:t>Module-1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2722" y="1052405"/>
            <a:ext cx="1552277" cy="392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2400" u="sng" dirty="0">
                <a:solidFill>
                  <a:srgbClr val="000000"/>
                </a:solidFill>
                <a:latin typeface="LBWIUA+TrebuchetMS"/>
                <a:cs typeface="LBWIUA+TrebuchetMS"/>
              </a:rPr>
              <a:t>Exercise-1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17059" y="1545166"/>
            <a:ext cx="3261704" cy="392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LBWIUA+TrebuchetMS"/>
                <a:cs typeface="LBWIUA+TrebuchetMS"/>
              </a:rPr>
              <a:t>Creating Lightning App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3375" y="654872"/>
            <a:ext cx="4055997" cy="721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6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LBWIUA+TrebuchetMS"/>
                <a:cs typeface="LBWIUA+TrebuchetMS"/>
              </a:rPr>
              <a:t>Created Department Custom</a:t>
            </a:r>
          </a:p>
          <a:p>
            <a:pPr marL="0" marR="0">
              <a:lnSpc>
                <a:spcPts val="2591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000000"/>
                </a:solidFill>
                <a:latin typeface="LBWIUA+TrebuchetMS"/>
                <a:cs typeface="LBWIUA+TrebuchetMS"/>
              </a:rPr>
              <a:t>Object and Custom</a:t>
            </a:r>
            <a:r>
              <a:rPr sz="2400" spc="18" dirty="0">
                <a:solidFill>
                  <a:srgbClr val="000000"/>
                </a:solidFill>
                <a:latin typeface="LBWIUA+TrebuchetMS"/>
                <a:cs typeface="LBWIUA+TrebuchetMS"/>
              </a:rPr>
              <a:t> </a:t>
            </a:r>
            <a:r>
              <a:rPr sz="2400" dirty="0">
                <a:solidFill>
                  <a:srgbClr val="000000"/>
                </a:solidFill>
                <a:latin typeface="LBWIUA+TrebuchetMS"/>
                <a:cs typeface="LBWIUA+TrebuchetMS"/>
              </a:rPr>
              <a:t>Fields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8838" y="192868"/>
            <a:ext cx="3994558" cy="1485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the required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Travel Approval</a:t>
            </a:r>
          </a:p>
          <a:p>
            <a:pPr marL="0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Object and Fields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1033" y="356739"/>
            <a:ext cx="9169798" cy="997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Imported Departments.CSV file using Data Import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Wizard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5165" y="274803"/>
            <a:ext cx="3195283" cy="19730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055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Exercise-2</a:t>
            </a:r>
          </a:p>
          <a:p>
            <a:pPr marL="0" marR="0">
              <a:lnSpc>
                <a:spcPts val="3715"/>
              </a:lnSpc>
              <a:spcBef>
                <a:spcPts val="17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Created Expense</a:t>
            </a:r>
          </a:p>
          <a:p>
            <a:pPr marL="373856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Item Custom</a:t>
            </a:r>
          </a:p>
          <a:p>
            <a:pPr marL="515143" marR="0">
              <a:lnSpc>
                <a:spcPts val="3715"/>
              </a:lnSpc>
              <a:spcBef>
                <a:spcPts val="124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Object 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3927" y="2225523"/>
            <a:ext cx="2680527" cy="509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15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90C226"/>
                </a:solidFill>
                <a:latin typeface="LBWIUA+TrebuchetMS"/>
                <a:cs typeface="LBWIUA+TrebuchetMS"/>
              </a:rPr>
              <a:t>Custom Fields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567</Words>
  <Application>Microsoft Office PowerPoint</Application>
  <PresentationFormat>Widescreen</PresentationFormat>
  <Paragraphs>173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Times New Roman</vt:lpstr>
      <vt:lpstr>Calibri</vt:lpstr>
      <vt:lpstr>WKMALN+TrebuchetMS-Bold</vt:lpstr>
      <vt:lpstr>SNRUHG+Wingdings3</vt:lpstr>
      <vt:lpstr>LBWIUA+TrebuchetMS</vt:lpstr>
      <vt:lpstr>GCTVLJ+Wingdings-Regular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Kaushik Mandaloju</cp:lastModifiedBy>
  <cp:revision>2</cp:revision>
  <dcterms:modified xsi:type="dcterms:W3CDTF">2023-02-27T16:08:09Z</dcterms:modified>
</cp:coreProperties>
</file>